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19376-FBF7-431F-AA97-E05EB1364397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8932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B3BA3-A6BE-4D07-B7B6-4F09E0B04FBC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522209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C329C-D63D-463B-8EE6-B1124FBCCFF4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94309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32209-F0F1-498F-A7DA-D40EBB6B904F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457199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6BE30-869B-4381-ABC7-D751417FA8AC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0457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88678-87A4-43D4-9451-9AE1F063166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470809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FD145-ABBB-487D-95E4-34E5C6E8C55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620969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43FBB-BB51-402B-849B-ABC350F28E39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89898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683AE-D724-4A6B-95D5-A117F6943A7F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55932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90FDE-E52F-4D08-81B8-EBD3854B3AB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92697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EC7829-FE2F-4468-84D1-5F59E71A6254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59098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2E41E5-E91B-4DB1-A56E-FD3C53754C0D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1031" name="AutoShap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bevel">
            <a:avLst>
              <a:gd name="adj" fmla="val 3333"/>
            </a:avLst>
          </a:prstGeom>
          <a:gradFill rotWithShape="0">
            <a:gsLst>
              <a:gs pos="0">
                <a:srgbClr val="C0C0C0"/>
              </a:gs>
              <a:gs pos="100000">
                <a:srgbClr val="72727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57150">
            <a:pattFill prst="trellis">
              <a:fgClr>
                <a:srgbClr val="C0C0C0"/>
              </a:fgClr>
              <a:bgClr>
                <a:schemeClr val="bg2"/>
              </a:bgClr>
            </a:pattFill>
            <a:miter lim="800000"/>
            <a:headEnd/>
            <a:tailEnd/>
          </a:ln>
          <a:effectLst>
            <a:prstShdw prst="shdw17" dist="17961" dir="2700000">
              <a:srgbClr val="C0C0C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033" name="Picture 9" descr="Gif Fundo Vermelho (11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642350" cy="14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if Fundo Vermelho (11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453188"/>
            <a:ext cx="8642350" cy="14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Gif Fundo Vermelho (11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746750" y="3335338"/>
            <a:ext cx="6148388" cy="14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Gif Fundo Vermelho (11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751137" y="3335337"/>
            <a:ext cx="6148388" cy="14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395288" y="404813"/>
            <a:ext cx="8353425" cy="6048375"/>
          </a:xfrm>
          <a:prstGeom prst="rect">
            <a:avLst/>
          </a:prstGeom>
          <a:noFill/>
          <a:ln w="57150">
            <a:pattFill prst="trellis">
              <a:fgClr>
                <a:srgbClr val="C0C0C0"/>
              </a:fgClr>
              <a:bgClr>
                <a:schemeClr val="bg2"/>
              </a:bgClr>
            </a:pattFill>
            <a:miter lim="800000"/>
            <a:headEnd/>
            <a:tailEnd/>
          </a:ln>
          <a:effectLst>
            <a:prstShdw prst="shdw17" dist="17961" dir="2700000">
              <a:srgbClr val="C0C0C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afnemqs@yahoo.com.b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 descr="MAE"/>
          <p:cNvSpPr>
            <a:spLocks noChangeArrowheads="1"/>
          </p:cNvSpPr>
          <p:nvPr/>
        </p:nvSpPr>
        <p:spPr bwMode="auto">
          <a:xfrm>
            <a:off x="971550" y="1125538"/>
            <a:ext cx="3024188" cy="396081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57150">
            <a:pattFill prst="trellis">
              <a:fgClr>
                <a:srgbClr val="C0C0C0"/>
              </a:fgClr>
              <a:bgClr>
                <a:schemeClr val="bg2"/>
              </a:bgClr>
            </a:pattFill>
            <a:miter lim="800000"/>
            <a:headEnd/>
            <a:tailEnd/>
          </a:ln>
          <a:effectLst>
            <a:prstShdw prst="shdw17" dist="17961" dir="2700000">
              <a:srgbClr val="C0C0C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pt-BR"/>
          </a:p>
        </p:txBody>
      </p:sp>
      <p:sp>
        <p:nvSpPr>
          <p:cNvPr id="2053" name="WordArt 5" descr="Gif Fundo Vermelho (11)"/>
          <p:cNvSpPr>
            <a:spLocks noChangeArrowheads="1" noChangeShapeType="1" noTextEdit="1"/>
          </p:cNvSpPr>
          <p:nvPr/>
        </p:nvSpPr>
        <p:spPr bwMode="auto">
          <a:xfrm>
            <a:off x="4643438" y="1143000"/>
            <a:ext cx="3313112" cy="917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06"/>
              </a:avLst>
            </a:prstTxWarp>
          </a:bodyPr>
          <a:lstStyle/>
          <a:p>
            <a:pPr algn="ctr"/>
            <a:r>
              <a:rPr lang="pt-BR" sz="4400" i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68686"/>
                  </a:outerShdw>
                </a:effectLst>
                <a:latin typeface="Monotype Corsiva" panose="03010101010201010101" pitchFamily="66" charset="0"/>
              </a:rPr>
              <a:t>Pais maus</a:t>
            </a:r>
          </a:p>
        </p:txBody>
      </p:sp>
      <p:sp>
        <p:nvSpPr>
          <p:cNvPr id="2054" name="WordArt 6" descr="Gif Fundo Vermelho (11)"/>
          <p:cNvSpPr>
            <a:spLocks noChangeArrowheads="1" noChangeShapeType="1" noTextEdit="1"/>
          </p:cNvSpPr>
          <p:nvPr/>
        </p:nvSpPr>
        <p:spPr bwMode="auto">
          <a:xfrm>
            <a:off x="4356100" y="2636838"/>
            <a:ext cx="4068763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06"/>
              </a:avLst>
            </a:prstTxWarp>
          </a:bodyPr>
          <a:lstStyle/>
          <a:p>
            <a:pPr algn="ctr"/>
            <a:r>
              <a:rPr lang="pt-BR" sz="4000" i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68686"/>
                  </a:outerShdw>
                </a:effectLst>
                <a:latin typeface="Monotype Corsiva" panose="03010101010201010101" pitchFamily="66" charset="0"/>
              </a:rPr>
              <a:t>Dr. Carlos Hecktheuer</a:t>
            </a:r>
          </a:p>
        </p:txBody>
      </p:sp>
      <p:sp>
        <p:nvSpPr>
          <p:cNvPr id="2055" name="WordArt 7" descr="Gif Fundo Vermelho (11)"/>
          <p:cNvSpPr>
            <a:spLocks noChangeArrowheads="1" noChangeShapeType="1" noTextEdit="1"/>
          </p:cNvSpPr>
          <p:nvPr/>
        </p:nvSpPr>
        <p:spPr bwMode="auto">
          <a:xfrm>
            <a:off x="5364163" y="3644900"/>
            <a:ext cx="2176462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06"/>
              </a:avLst>
            </a:prstTxWarp>
          </a:bodyPr>
          <a:lstStyle/>
          <a:p>
            <a:pPr algn="ctr"/>
            <a:r>
              <a:rPr lang="pt-BR" sz="2400" i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68686"/>
                  </a:outerShdw>
                </a:effectLst>
                <a:latin typeface="Monotype Corsiva" panose="03010101010201010101" pitchFamily="66" charset="0"/>
              </a:rPr>
              <a:t>(Médico Psiquiatra)</a:t>
            </a:r>
          </a:p>
        </p:txBody>
      </p:sp>
    </p:spTree>
  </p:cSld>
  <p:clrMapOvr>
    <a:masterClrMapping/>
  </p:clrMapOvr>
  <p:transition spd="slow" advTm="10000">
    <p:fade/>
    <p:sndAc>
      <p:stSnd loop="1">
        <p:snd r:embed="rId2" name="Ernesto Cortazar - Child wing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5800" y="990600"/>
            <a:ext cx="7772400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/>
              <a:t>“Insistiam que lhes disséssemos com quem íamos sair, mesmo que demorássemos apenas uma hora ou menos. Nossos pais insistiam sempre conosco para que lhes disséssemos sempre a verdade e apenas a verdade.</a:t>
            </a:r>
          </a:p>
          <a:p>
            <a:pPr algn="ctr">
              <a:buFontTx/>
              <a:buNone/>
            </a:pPr>
            <a:endParaRPr lang="pt-BR" sz="2800"/>
          </a:p>
          <a:p>
            <a:pPr algn="ctr">
              <a:buFontTx/>
              <a:buNone/>
            </a:pPr>
            <a:r>
              <a:rPr lang="pt-BR" sz="2800"/>
              <a:t>E quando éramos adolescentes, eles conseguiam até ler os nossos pensamentos. A nossa vida era mesmo chata”! </a:t>
            </a:r>
          </a:p>
        </p:txBody>
      </p:sp>
    </p:spTree>
  </p:cSld>
  <p:clrMapOvr>
    <a:masterClrMapping/>
  </p:clrMapOvr>
  <p:transition spd="slow" advTm="1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5800" y="1066800"/>
            <a:ext cx="7772400" cy="430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t-BR" sz="2800"/>
              <a:t>“Nossos pais não deixavam os nossos amigos tocarem a buzina para que saíssemos; tinham que subir, bater à porta, para que os nossos pais os conhecessem.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t-BR" sz="2800"/>
          </a:p>
          <a:p>
            <a:pPr algn="ctr">
              <a:lnSpc>
                <a:spcPct val="90000"/>
              </a:lnSpc>
              <a:buFontTx/>
              <a:buNone/>
            </a:pPr>
            <a:r>
              <a:rPr lang="pt-BR" sz="2800"/>
              <a:t>Enquanto todos podiam voltar tarde da noite com 12 anos, tivemos que esperar pelo menos 16 para chegar um pouco mais tarde, e aqueles chatos levantavam para saber se a festa foi boa (só para verem como estávamos ao voltar)”.  </a:t>
            </a:r>
          </a:p>
        </p:txBody>
      </p:sp>
    </p:spTree>
  </p:cSld>
  <p:clrMapOvr>
    <a:masterClrMapping/>
  </p:clrMapOvr>
  <p:transition spd="slow" advTm="2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4213" y="1268413"/>
            <a:ext cx="7772400" cy="35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/>
              <a:t>“Por causa dos nossos pais, nós perdemos imensas experiências na adolescência.</a:t>
            </a:r>
          </a:p>
          <a:p>
            <a:pPr algn="ctr">
              <a:buFontTx/>
              <a:buNone/>
            </a:pPr>
            <a:r>
              <a:rPr lang="pt-BR" sz="2800"/>
              <a:t> </a:t>
            </a:r>
          </a:p>
          <a:p>
            <a:pPr algn="ctr">
              <a:buFontTx/>
              <a:buNone/>
            </a:pPr>
            <a:r>
              <a:rPr lang="pt-BR" sz="2800"/>
              <a:t>- Nenhum de nós esteve envolvido com drogas, em roubo, em atos de vandalismo, em violação de propriedade, nem fomos presos por nenhum crime”.</a:t>
            </a:r>
          </a:p>
        </p:txBody>
      </p:sp>
    </p:spTree>
  </p:cSld>
  <p:clrMapOvr>
    <a:masterClrMapping/>
  </p:clrMapOvr>
  <p:transition spd="slow" advTm="1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85800" y="838200"/>
            <a:ext cx="7772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 b="1">
                <a:solidFill>
                  <a:srgbClr val="CC3300"/>
                </a:solidFill>
              </a:rPr>
              <a:t>“FOI TUDO POR CAUSA DOS NOSSOS PAIS!”</a:t>
            </a:r>
          </a:p>
          <a:p>
            <a:pPr algn="ctr">
              <a:buFontTx/>
              <a:buNone/>
            </a:pPr>
            <a:r>
              <a:rPr lang="pt-BR" sz="2800" b="1">
                <a:solidFill>
                  <a:schemeClr val="bg1"/>
                </a:solidFill>
              </a:rPr>
              <a:t>“Agora que já somos adultos, honestos e educados, estamos a fazer o melhor para sermos  “PAIS MAUS”, como eles foram. EU ACHO QUE  ESTE  É  UM  DOS MALES  DO MUNDO DE HOJE:</a:t>
            </a:r>
          </a:p>
          <a:p>
            <a:pPr algn="ctr">
              <a:buFontTx/>
              <a:buNone/>
            </a:pPr>
            <a:r>
              <a:rPr lang="pt-BR" sz="2800" b="1">
                <a:solidFill>
                  <a:schemeClr val="bg1"/>
                </a:solidFill>
              </a:rPr>
              <a:t> NÃO  HÁ PAIS MAUS SUFICIENTES”!</a:t>
            </a:r>
          </a:p>
        </p:txBody>
      </p:sp>
      <p:sp>
        <p:nvSpPr>
          <p:cNvPr id="15367" name="AutoShape 7" descr="Gif Fundo Vermelho (11)"/>
          <p:cNvSpPr>
            <a:spLocks noChangeArrowheads="1"/>
          </p:cNvSpPr>
          <p:nvPr/>
        </p:nvSpPr>
        <p:spPr bwMode="auto">
          <a:xfrm>
            <a:off x="4427538" y="4868863"/>
            <a:ext cx="431800" cy="360362"/>
          </a:xfrm>
          <a:prstGeom prst="flowChartDecision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8" name="AutoShape 8" descr="Gif Fundo Vermelho (11)"/>
          <p:cNvSpPr>
            <a:spLocks noChangeArrowheads="1"/>
          </p:cNvSpPr>
          <p:nvPr/>
        </p:nvSpPr>
        <p:spPr bwMode="auto">
          <a:xfrm>
            <a:off x="5076825" y="4868863"/>
            <a:ext cx="431800" cy="360362"/>
          </a:xfrm>
          <a:prstGeom prst="flowChartDecision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9" name="AutoShape 9" descr="Gif Fundo Vermelho (11)"/>
          <p:cNvSpPr>
            <a:spLocks noChangeArrowheads="1"/>
          </p:cNvSpPr>
          <p:nvPr/>
        </p:nvSpPr>
        <p:spPr bwMode="auto">
          <a:xfrm>
            <a:off x="3779838" y="4868863"/>
            <a:ext cx="431800" cy="360362"/>
          </a:xfrm>
          <a:prstGeom prst="flowChartDecision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slow" advTm="2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  <p:bldP spid="15368" grpId="0" animBg="1"/>
      <p:bldP spid="1536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059113" y="1989138"/>
            <a:ext cx="2952750" cy="2016125"/>
          </a:xfrm>
          <a:prstGeom prst="rect">
            <a:avLst/>
          </a:prstGeom>
          <a:noFill/>
          <a:ln w="38100" cmpd="dbl">
            <a:solidFill>
              <a:srgbClr val="CC3300"/>
            </a:solidFill>
            <a:miter lim="800000"/>
            <a:headEnd/>
            <a:tailEnd/>
          </a:ln>
          <a:effectLst>
            <a:prstShdw prst="shdw17" dist="17961" dir="2700000">
              <a:srgbClr val="CC33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ADDADD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Música: Ernesto Cortazar</a:t>
            </a:r>
          </a:p>
          <a:p>
            <a:pPr algn="ctr"/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Child wings.wav</a:t>
            </a:r>
          </a:p>
          <a:p>
            <a:pPr algn="ctr"/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texto: Dr. Carlos Hecktheuer</a:t>
            </a:r>
          </a:p>
          <a:p>
            <a:pPr algn="ctr">
              <a:spcBef>
                <a:spcPct val="50000"/>
              </a:spcBef>
            </a:pPr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Formatação: Isa Quintanilha</a:t>
            </a:r>
          </a:p>
          <a:p>
            <a:pPr algn="ctr">
              <a:spcBef>
                <a:spcPct val="50000"/>
              </a:spcBef>
            </a:pPr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dafnemqs@yahoo.com.br</a:t>
            </a:r>
            <a:r>
              <a:rPr lang="pt-BR" sz="1400" b="1">
                <a:solidFill>
                  <a:srgbClr val="EAEAE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/>
            <a:endParaRPr lang="pt-BR" sz="1000" b="1">
              <a:solidFill>
                <a:srgbClr val="EAEAEA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835150" y="4437063"/>
            <a:ext cx="5616575" cy="1584325"/>
          </a:xfrm>
          <a:prstGeom prst="rect">
            <a:avLst/>
          </a:prstGeom>
          <a:noFill/>
          <a:ln w="38100" cmpd="dbl">
            <a:solidFill>
              <a:srgbClr val="A50021"/>
            </a:solidFill>
            <a:miter lim="800000"/>
            <a:headEnd/>
            <a:tailEnd/>
          </a:ln>
          <a:effectLst>
            <a:prstShdw prst="shdw17" dist="17961" dir="2700000">
              <a:srgbClr val="A50021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DE1C5">
                    <a:alpha val="37000"/>
                  </a:srgbClr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pt-BR" sz="3600">
                <a:solidFill>
                  <a:srgbClr val="EAEAEA"/>
                </a:solidFill>
                <a:latin typeface="Monotype Corsiva" panose="03010101010201010101" pitchFamily="66" charset="0"/>
              </a:rPr>
              <a:t>Como faço parte desse grupo de  </a:t>
            </a:r>
          </a:p>
          <a:p>
            <a:pPr algn="ctr"/>
            <a:r>
              <a:rPr lang="pt-BR" sz="3600">
                <a:solidFill>
                  <a:srgbClr val="EAEAEA"/>
                </a:solidFill>
                <a:latin typeface="Monotype Corsiva" panose="03010101010201010101" pitchFamily="66" charset="0"/>
              </a:rPr>
              <a:t>“pais maus”  estou repassando.......</a:t>
            </a:r>
          </a:p>
        </p:txBody>
      </p:sp>
      <p:sp>
        <p:nvSpPr>
          <p:cNvPr id="16392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71550" y="5734050"/>
            <a:ext cx="863600" cy="358775"/>
          </a:xfrm>
          <a:prstGeom prst="actionButtonBeginning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50021">
                    <a:alpha val="2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393" name="AutoShape 9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7380288" y="5734050"/>
            <a:ext cx="865187" cy="360363"/>
          </a:xfrm>
          <a:prstGeom prst="actionButtonEnd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50021">
                    <a:alpha val="24001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slow" advClick="0" advTm="3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3" presetClass="emph" presetSubtype="0" fill="remove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  <p:animClr clrSpc="rgb" dir="cw"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50021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allAtOnce" animBg="1"/>
      <p:bldP spid="16392" grpId="0" animBg="1"/>
      <p:bldP spid="163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27088" y="908050"/>
            <a:ext cx="7391400" cy="238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>
                <a:solidFill>
                  <a:srgbClr val="000000"/>
                </a:solidFill>
              </a:rPr>
              <a:t>O texto abaixo foi entregue pelo professor de Ética e Cidadania da escola Objetivo/Americana, Sr. Roberto Candelori, a todos os alunos da sala de aula, para que entregassem a seus pais.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258888" y="3644900"/>
            <a:ext cx="6858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>
                <a:latin typeface="Times New Roman" panose="02020603050405020304" pitchFamily="18" charset="0"/>
              </a:rPr>
              <a:t>A única condição solicitada pelo mesmo foi de que cada aluno ficasse ao lado dos pais até que terminassem a leitura. </a:t>
            </a:r>
          </a:p>
        </p:txBody>
      </p:sp>
    </p:spTree>
  </p:cSld>
  <p:clrMapOvr>
    <a:masterClrMapping/>
  </p:clrMapOvr>
  <p:transition spd="slow" advTm="2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14400" y="990600"/>
            <a:ext cx="7315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t-BR" sz="2800"/>
              <a:t>O texto, a seguir transcrito, foi publicado recentemente por ocasião da morte estúpida de </a:t>
            </a:r>
            <a:r>
              <a:rPr lang="pt-BR" sz="2800" i="1">
                <a:solidFill>
                  <a:srgbClr val="A50021"/>
                </a:solidFill>
              </a:rPr>
              <a:t>Tarcila Gusmão</a:t>
            </a:r>
            <a:r>
              <a:rPr lang="pt-BR" sz="2800">
                <a:solidFill>
                  <a:srgbClr val="A50021"/>
                </a:solidFill>
              </a:rPr>
              <a:t> </a:t>
            </a:r>
            <a:r>
              <a:rPr lang="pt-BR" sz="2800"/>
              <a:t>e </a:t>
            </a:r>
            <a:r>
              <a:rPr lang="pt-BR" sz="2800">
                <a:solidFill>
                  <a:schemeClr val="accent2"/>
                </a:solidFill>
              </a:rPr>
              <a:t> </a:t>
            </a:r>
            <a:r>
              <a:rPr lang="pt-BR" sz="2800" i="1">
                <a:solidFill>
                  <a:schemeClr val="accent2"/>
                </a:solidFill>
              </a:rPr>
              <a:t>Maria</a:t>
            </a:r>
            <a:r>
              <a:rPr lang="pt-BR" sz="2800">
                <a:solidFill>
                  <a:schemeClr val="accent2"/>
                </a:solidFill>
              </a:rPr>
              <a:t> </a:t>
            </a:r>
            <a:r>
              <a:rPr lang="pt-BR" sz="2800" i="1">
                <a:solidFill>
                  <a:schemeClr val="accent2"/>
                </a:solidFill>
              </a:rPr>
              <a:t>Eduarda Dourado</a:t>
            </a:r>
            <a:r>
              <a:rPr lang="pt-BR" sz="2800"/>
              <a:t>, ambas de 16 anos, em Maracaípe – Porto de Galinhas. Depois de 13 dias desaparecidas, as mães revelaram </a:t>
            </a:r>
            <a:r>
              <a:rPr lang="pt-BR" sz="2800" b="1"/>
              <a:t>desconhecer</a:t>
            </a:r>
            <a:r>
              <a:rPr lang="pt-BR" sz="2800"/>
              <a:t> os proprietários da casa onde as filhas tinham ido curtir o fim de semana. A tragédia abalou a opinião pública e o crime permanece sem resposta.</a:t>
            </a:r>
          </a:p>
        </p:txBody>
      </p:sp>
    </p:spTree>
  </p:cSld>
  <p:clrMapOvr>
    <a:masterClrMapping/>
  </p:clrMapOvr>
  <p:transition spd="slow" advTm="2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85800" y="914400"/>
            <a:ext cx="77724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48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PAIS MAUS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143000" y="2049463"/>
            <a:ext cx="685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>
                <a:latin typeface="Verdana" panose="020B0604030504040204" pitchFamily="34" charset="0"/>
              </a:rPr>
              <a:t>(Dr. Carlos Hecktheuer, Médico Psiquiatra) 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914400" y="2819400"/>
            <a:ext cx="73914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>
                <a:latin typeface="Times New Roman" panose="02020603050405020304" pitchFamily="18" charset="0"/>
              </a:rPr>
              <a:t>“Um dia quando os meus filhos forem crescidos o suficiente para entender a lógica que motiva os pais e mães, eu hei de dizer-lhes: - Eu amei-vos o suficiente para ter perguntado aonde vão, com quem vão e a que horas regressarão.</a:t>
            </a:r>
          </a:p>
        </p:txBody>
      </p:sp>
    </p:spTree>
  </p:cSld>
  <p:clrMapOvr>
    <a:masterClrMapping/>
  </p:clrMapOvr>
  <p:transition spd="slow" advTm="1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125"/>
                            </p:stCondLst>
                            <p:childTnLst>
                              <p:par>
                                <p:cTn id="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914400" y="1143000"/>
            <a:ext cx="7315200" cy="192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Char char="-"/>
            </a:pPr>
            <a:r>
              <a:rPr lang="pt-BR" sz="2800"/>
              <a:t>Eu amei-vos o suficiente para não ter ficado em silêncio e fazer com que vocês soubessem que aquele novo amigo não era boa companhia.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27088" y="3213100"/>
            <a:ext cx="7489825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2800"/>
              <a:t>Eu amei-vos o suficiente para vos fazer pagar os rebuçados que tiraram do supermercado ou revistas do jornaleiro, e vos fazer dizer ao dono: “Nós tiramos isto ontem e queríamos pagar”.</a:t>
            </a:r>
          </a:p>
          <a:p>
            <a:pPr>
              <a:spcBef>
                <a:spcPct val="50000"/>
              </a:spcBef>
            </a:pPr>
            <a:endParaRPr lang="pt-BR" sz="2800"/>
          </a:p>
        </p:txBody>
      </p:sp>
    </p:spTree>
  </p:cSld>
  <p:clrMapOvr>
    <a:masterClrMapping/>
  </p:clrMapOvr>
  <p:transition spd="slow" advTm="2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5800" y="1295400"/>
            <a:ext cx="7772400" cy="17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Char char="-"/>
            </a:pPr>
            <a:r>
              <a:rPr lang="pt-BR" sz="2800"/>
              <a:t>Eu amei-vos o suficiente para ter ficado em pé,  junto de vocês, duas horas, enquanto limpavam o vosso quarto, tarefa que eu teria feito em 15 minutos.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11188" y="3284538"/>
            <a:ext cx="7921625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2800"/>
              <a:t>Eu amei-vos o suficiente para vos deixar ver além do amor que eu sentia por vocês, o desapontamento e também as lágrimas nos meus olhos.</a:t>
            </a:r>
          </a:p>
          <a:p>
            <a:pPr>
              <a:spcBef>
                <a:spcPct val="50000"/>
              </a:spcBef>
            </a:pPr>
            <a:endParaRPr lang="pt-BR" sz="2800"/>
          </a:p>
        </p:txBody>
      </p:sp>
    </p:spTree>
  </p:cSld>
  <p:clrMapOvr>
    <a:masterClrMapping/>
  </p:clrMapOvr>
  <p:transition spd="slow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1219200"/>
            <a:ext cx="7772400" cy="184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Char char="-"/>
            </a:pPr>
            <a:r>
              <a:rPr lang="pt-BR" sz="2800"/>
              <a:t>Eu amei-vos o suficiente para vos deixar assumir a responsabilidade das vossas ações, mesmo quando as penalidades eram tão duras que me partiam o coração.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827088" y="3429000"/>
            <a:ext cx="7561262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2800"/>
              <a:t>Mais do que tudo, eu amei-vos o suficiente para vos dizer  </a:t>
            </a:r>
            <a:r>
              <a:rPr lang="pt-BR" sz="2800" b="1"/>
              <a:t>NÃO,  </a:t>
            </a:r>
            <a:r>
              <a:rPr lang="pt-BR" sz="2800"/>
              <a:t>quando eu sabia que vocês poderiam me odiar por isso (e em alguns momentos até odiaram).</a:t>
            </a:r>
            <a:r>
              <a:rPr lang="pt-BR" sz="2800" b="1"/>
              <a:t>  </a:t>
            </a:r>
          </a:p>
          <a:p>
            <a:pPr>
              <a:spcBef>
                <a:spcPct val="50000"/>
              </a:spcBef>
            </a:pPr>
            <a:endParaRPr lang="pt-BR" sz="2800"/>
          </a:p>
        </p:txBody>
      </p:sp>
    </p:spTree>
  </p:cSld>
  <p:clrMapOvr>
    <a:masterClrMapping/>
  </p:clrMapOvr>
  <p:transition spd="slow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55650" y="1341438"/>
            <a:ext cx="7772400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/>
              <a:t>Estas eram as mais difíceis batalhas de todas. Estou contente, venci... Porque no final vocês venceram também! E  qualquer dia, quando os meus netos forem crescidos o suficiente para entender a lógica que motiva os pais e mães; quando eles lhes perguntarem se os seus pais eram maus, os meus filhos vão lhes dizer:</a:t>
            </a:r>
          </a:p>
        </p:txBody>
      </p:sp>
    </p:spTree>
  </p:cSld>
  <p:clrMapOvr>
    <a:masterClrMapping/>
  </p:clrMapOvr>
  <p:transition spd="slow" advTm="2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sz="2800"/>
              <a:t>“Sim, os nossos pais eram maus. Eram os piores do mundo...As outras crianças comiam doces no café e nós só tinhamos que comer cereais, ovos, torradas. As outras crianças bebiam refrigerante e comiam batatas fritas e sorvetes ao almoço e nós tinhamos que comer arroz, feijão, carne, legumes e frutas. Nossos pais tinham que saber quem eram os nossos amigos e o que nós fazíamos com eles.</a:t>
            </a:r>
          </a:p>
        </p:txBody>
      </p:sp>
    </p:spTree>
  </p:cSld>
  <p:clrMapOvr>
    <a:masterClrMapping/>
  </p:clrMapOvr>
  <p:transition spd="slow"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780</Words>
  <Application>Microsoft Office PowerPoint</Application>
  <PresentationFormat>Apresentação na tela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Verdana</vt:lpstr>
      <vt:lpstr>Monotype Corsiva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Mask Corp. and Friends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</dc:creator>
  <cp:lastModifiedBy>Silney Alvarenga Lopes</cp:lastModifiedBy>
  <cp:revision>8</cp:revision>
  <dcterms:created xsi:type="dcterms:W3CDTF">2006-09-24T02:48:28Z</dcterms:created>
  <dcterms:modified xsi:type="dcterms:W3CDTF">2013-11-05T15:34:06Z</dcterms:modified>
</cp:coreProperties>
</file>